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C466CA-A858-4759-8B11-49454AC202A4}" type="datetimeFigureOut">
              <a:rPr lang="pl-PL" smtClean="0"/>
              <a:pPr/>
              <a:t>13.05.2020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CC3379-06EE-433B-85AE-F665616484BB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dirty="0" smtClean="0"/>
              <a:t>Przemoc a agresja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jak je odróżnić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85984" y="1500174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 smtClean="0"/>
              <a:t>Agresja jest zachowaniem incydentalnym. </a:t>
            </a:r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Przemoc jest procesem. (zwykle długofalowy charakter zjawiska).</a:t>
            </a:r>
          </a:p>
          <a:p>
            <a:endParaRPr lang="pl-PL" dirty="0" smtClean="0"/>
          </a:p>
          <a:p>
            <a:r>
              <a:rPr lang="pl-PL" dirty="0" smtClean="0"/>
              <a:t> Agresja dotyczy osób o zbliżonej sile i możliwościach. </a:t>
            </a:r>
          </a:p>
          <a:p>
            <a:endParaRPr lang="pl-PL" dirty="0" smtClean="0"/>
          </a:p>
          <a:p>
            <a:r>
              <a:rPr lang="pl-PL" dirty="0" smtClean="0"/>
              <a:t>Przemoc oznacza przewagę sprawcy nad ofiarą lub ofiarami. (asymetria sił) 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14392"/>
          </a:xfrm>
        </p:spPr>
        <p:txBody>
          <a:bodyPr>
            <a:normAutofit/>
          </a:bodyPr>
          <a:lstStyle/>
          <a:p>
            <a:pPr algn="ctr"/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Kryteria określające zjawisko przemocy</a:t>
            </a:r>
            <a:endParaRPr lang="pl-PL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33400" y="2428868"/>
            <a:ext cx="7854696" cy="3786214"/>
          </a:xfrm>
        </p:spPr>
        <p:txBody>
          <a:bodyPr>
            <a:normAutofit/>
          </a:bodyPr>
          <a:lstStyle/>
          <a:p>
            <a:pPr algn="l"/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Nierównowaga/asymetria sił pomiędzy sprawcą a ofiarą. </a:t>
            </a:r>
          </a:p>
          <a:p>
            <a:pPr algn="l"/>
            <a:endParaRPr lang="pl-PL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Długofalowy charakter zjawiska, w odróżnieniu od incydentalnego. </a:t>
            </a:r>
          </a:p>
          <a:p>
            <a:pPr algn="l"/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Cykliczność zachowań – okresy nasilania się zachowań agresywnych pojawiają się na przemian z okresami względnego spokoju. </a:t>
            </a:r>
          </a:p>
          <a:p>
            <a:pPr algn="l"/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Występowanie utrwalonych ról sprawcy, ofiary i świadka (w procesie przemocy – w odróżnieniu od agresji – osoby te nie zamieniają się między sobą </a:t>
            </a:r>
            <a:r>
              <a:rPr lang="pl-PL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rolami). </a:t>
            </a:r>
            <a:endParaRPr lang="pl-PL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Rodzaje przewagi strony agresywnej nad poszkodowanymi w sytuacji przemocy rówieśniczej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/>
              <a:t>Przewaga liczebna – np. kilkoro uczniów wyzywa i obraża kolegę lub koleżankę. </a:t>
            </a:r>
          </a:p>
          <a:p>
            <a:r>
              <a:rPr lang="pl-PL" sz="2000" dirty="0" smtClean="0"/>
              <a:t>Przewaga fizyczna – np. silniejszy uczeń bije słabszego.</a:t>
            </a:r>
          </a:p>
          <a:p>
            <a:r>
              <a:rPr lang="pl-PL" sz="2000" dirty="0" smtClean="0"/>
              <a:t> Przewaga psychiczna – np. różnice w możliwościach intelektualnych, interpersonalnych czy społecznych: dobra i popularna w klasie uczennica wyśmiewa nieśmiałą, słabo uczącą się koleżankę. </a:t>
            </a:r>
          </a:p>
          <a:p>
            <a:r>
              <a:rPr lang="pl-PL" sz="2000" dirty="0" smtClean="0"/>
              <a:t>Przewaga o charakterze zaplecza – np. uczeń należący do negatywnej grupy nieformalnej podporządkowuje sobie kolegów z klasy i zmusza ich do niechcianych zachowań</a:t>
            </a:r>
            <a:endParaRPr lang="pl-P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Czynniki ryzyka wystąpienia przemocy w szkole w odniesieniu do poszkodowanego (ofiary)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Brak pewności siebie, nieśmiałość, wysoki poziom lęku.</a:t>
            </a:r>
          </a:p>
          <a:p>
            <a:r>
              <a:rPr lang="pl-PL" dirty="0" smtClean="0"/>
              <a:t>Trudności w nawiązywaniu kontaktów z rówieśnikami i w związku z tym mniejsze wsparcie społeczne.</a:t>
            </a:r>
          </a:p>
          <a:p>
            <a:r>
              <a:rPr lang="pl-PL" dirty="0" smtClean="0"/>
              <a:t>Niezbyt ścisłe relacje rodziców ucznia ze szkołą, zmniejszające prawdopodobieństwo interwencji z ich strony.</a:t>
            </a:r>
          </a:p>
          <a:p>
            <a:r>
              <a:rPr lang="pl-PL" dirty="0" smtClean="0"/>
              <a:t>U chłopców – niska sprawność fizyczna.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Formy agresji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Fizyczna  : bezpośrednia - pośrednia </a:t>
            </a:r>
          </a:p>
          <a:p>
            <a:r>
              <a:rPr lang="pl-PL" dirty="0" smtClean="0"/>
              <a:t> Werbalna : bezpośrednia - pośrednia </a:t>
            </a:r>
          </a:p>
          <a:p>
            <a:r>
              <a:rPr lang="pl-PL" dirty="0" smtClean="0"/>
              <a:t>Relacyjna : agresja bez fizycznego kontaktu, polegająca na działaniach, które prowadzą do obniżenia czyjegoś statusu w grupie, wykluczenia z grupy, izolowania, pomijania, nieodzywania się.</a:t>
            </a:r>
          </a:p>
          <a:p>
            <a:r>
              <a:rPr lang="pl-PL" dirty="0" smtClean="0"/>
              <a:t>Cyfrowa:  przemoc z użyciem nowych technologii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Jak doraźnie reagować na agresję?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Reagować na każdy przejaw agresji, zawsze! Traktować zdarzenia serio! Reagować na zachowania, nie na osoby! Reagować stanowczo, konsekwentnie! Mówić krótko i zrozumiale! Doprowadzić do deeskalacji! Działać bez agresji!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Ogólne zasady reagowania na przemoc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Przerwanie procesu przemocy, np. poprzez fizyczne oddzielenie ofiary od sprawców albo stanowczy zakaz takich zachowań i skrupulatny nadzór. Otoczenie opieką, udzielenie wsparcia ofierze przemocy. </a:t>
            </a:r>
            <a:r>
              <a:rPr lang="pl-PL" smtClean="0"/>
              <a:t>Przeprowadzenie ze sprawcami przemocy rozmów mających na celu powstrzymanie ich od takich zachowań.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Życzę miłej lektury </a:t>
            </a:r>
            <a:r>
              <a:rPr lang="pl-PL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pl-PL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</a:pPr>
            <a:r>
              <a:rPr lang="pl-PL" dirty="0" smtClean="0"/>
              <a:t>Pozdrawiam Was wszystkich bardzo ciepło, pamiętajcie, że o Was myślę i nie mogę się doczekać zajęć socjoterapii w formie stacjonarnej .</a:t>
            </a:r>
          </a:p>
          <a:p>
            <a:pPr algn="ctr">
              <a:lnSpc>
                <a:spcPct val="200000"/>
              </a:lnSpc>
            </a:pPr>
            <a:r>
              <a:rPr lang="pl-PL" dirty="0" smtClean="0"/>
              <a:t>Ewelina </a:t>
            </a:r>
            <a:r>
              <a:rPr lang="pl-PL" dirty="0" err="1" smtClean="0"/>
              <a:t>Sadłoń</a:t>
            </a:r>
            <a:r>
              <a:rPr lang="pl-PL" smtClean="0"/>
              <a:t> 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427</Words>
  <Application>Microsoft Office PowerPoint</Application>
  <PresentationFormat>Pokaz na ekranie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Przepływ</vt:lpstr>
      <vt:lpstr>Przemoc a agresja</vt:lpstr>
      <vt:lpstr>Slajd 2</vt:lpstr>
      <vt:lpstr>Kryteria określające zjawisko przemocy</vt:lpstr>
      <vt:lpstr>Rodzaje przewagi strony agresywnej nad poszkodowanymi w sytuacji przemocy rówieśniczej</vt:lpstr>
      <vt:lpstr>Czynniki ryzyka wystąpienia przemocy w szkole w odniesieniu do poszkodowanego (ofiary)</vt:lpstr>
      <vt:lpstr>Formy agresji</vt:lpstr>
      <vt:lpstr>Jak doraźnie reagować na agresję?</vt:lpstr>
      <vt:lpstr>Ogólne zasady reagowania na przemoc</vt:lpstr>
      <vt:lpstr>Życzę miłej lektury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Przemoc a agresja</dc:title>
  <dc:creator>Adrian Sadłoń</dc:creator>
  <cp:lastModifiedBy>Adrian Sadłoń</cp:lastModifiedBy>
  <cp:revision>3</cp:revision>
  <dcterms:created xsi:type="dcterms:W3CDTF">2020-04-24T08:05:17Z</dcterms:created>
  <dcterms:modified xsi:type="dcterms:W3CDTF">2020-05-13T12:13:19Z</dcterms:modified>
</cp:coreProperties>
</file>